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0" r:id="rId3"/>
    <p:sldId id="261" r:id="rId4"/>
    <p:sldId id="262" r:id="rId5"/>
    <p:sldId id="257" r:id="rId6"/>
    <p:sldId id="258" r:id="rId7"/>
    <p:sldId id="263" r:id="rId8"/>
    <p:sldId id="259"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660"/>
  </p:normalViewPr>
  <p:slideViewPr>
    <p:cSldViewPr snapToGrid="0">
      <p:cViewPr varScale="1">
        <p:scale>
          <a:sx n="108" d="100"/>
          <a:sy n="108" d="100"/>
        </p:scale>
        <p:origin x="1116" y="102"/>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128AF-2E26-4354-A670-BF2AFCB6D280}" type="datetimeFigureOut">
              <a:rPr lang="en-ZA" smtClean="0"/>
              <a:t>2021/09/19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54610-A1F0-4BEC-B883-0FF5571C1537}" type="slidenum">
              <a:rPr lang="en-ZA" smtClean="0"/>
              <a:t>‹#›</a:t>
            </a:fld>
            <a:endParaRPr lang="en-ZA"/>
          </a:p>
        </p:txBody>
      </p:sp>
    </p:spTree>
    <p:extLst>
      <p:ext uri="{BB962C8B-B14F-4D97-AF65-F5344CB8AC3E}">
        <p14:creationId xmlns:p14="http://schemas.microsoft.com/office/powerpoint/2010/main" val="408124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654610-A1F0-4BEC-B883-0FF5571C1537}" type="slidenum">
              <a:rPr lang="en-ZA" smtClean="0"/>
              <a:t>1</a:t>
            </a:fld>
            <a:endParaRPr lang="en-ZA"/>
          </a:p>
        </p:txBody>
      </p:sp>
    </p:spTree>
    <p:extLst>
      <p:ext uri="{BB962C8B-B14F-4D97-AF65-F5344CB8AC3E}">
        <p14:creationId xmlns:p14="http://schemas.microsoft.com/office/powerpoint/2010/main" val="358884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654610-A1F0-4BEC-B883-0FF5571C1537}" type="slidenum">
              <a:rPr lang="en-ZA" smtClean="0"/>
              <a:t>17</a:t>
            </a:fld>
            <a:endParaRPr lang="en-ZA"/>
          </a:p>
        </p:txBody>
      </p:sp>
    </p:spTree>
    <p:extLst>
      <p:ext uri="{BB962C8B-B14F-4D97-AF65-F5344CB8AC3E}">
        <p14:creationId xmlns:p14="http://schemas.microsoft.com/office/powerpoint/2010/main" val="253167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2654610-A1F0-4BEC-B883-0FF5571C1537}" type="slidenum">
              <a:rPr lang="en-ZA" smtClean="0"/>
              <a:t>27</a:t>
            </a:fld>
            <a:endParaRPr lang="en-ZA"/>
          </a:p>
        </p:txBody>
      </p:sp>
    </p:spTree>
    <p:extLst>
      <p:ext uri="{BB962C8B-B14F-4D97-AF65-F5344CB8AC3E}">
        <p14:creationId xmlns:p14="http://schemas.microsoft.com/office/powerpoint/2010/main" val="163697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74B2-1047-4D2E-80C7-02D4B8E2E5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20304CF-BB70-4997-8559-A30473178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13A3D2C-5BDE-4F3C-B266-4D746A8F7554}"/>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5" name="Footer Placeholder 4">
            <a:extLst>
              <a:ext uri="{FF2B5EF4-FFF2-40B4-BE49-F238E27FC236}">
                <a16:creationId xmlns:a16="http://schemas.microsoft.com/office/drawing/2014/main" id="{8C4402F5-4D28-4DCD-895A-AC5102FD02E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E4E1299-1CFE-4336-AC57-3E158B3316A0}"/>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355281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E657-4B55-4124-BB07-7B5CDED1E5B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4CB913F-D75B-4E59-9FF8-297C21B9C0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6E43AC6-1C41-4965-A1AF-898228E3B9B6}"/>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5" name="Footer Placeholder 4">
            <a:extLst>
              <a:ext uri="{FF2B5EF4-FFF2-40B4-BE49-F238E27FC236}">
                <a16:creationId xmlns:a16="http://schemas.microsoft.com/office/drawing/2014/main" id="{811A3870-7088-48EF-B61B-289E7886710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A0FF5DB-C1BB-4771-80E7-7A2F98A090A8}"/>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140757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F692C7-E63F-4366-86ED-8AC18CC5A1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AF168CD-0C15-4470-845B-C2FF5F4660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97E91A5-AF95-4773-8089-F2BABE3A76F0}"/>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5" name="Footer Placeholder 4">
            <a:extLst>
              <a:ext uri="{FF2B5EF4-FFF2-40B4-BE49-F238E27FC236}">
                <a16:creationId xmlns:a16="http://schemas.microsoft.com/office/drawing/2014/main" id="{E490BDAC-15FB-41B9-9AB3-EEE0096092E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8916A8D-CE4A-4F86-B7A8-6DFDAA8E8C28}"/>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152298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61EE-F870-44DA-8D55-3E4568625C9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CA90637-C5E2-44CA-ACC3-1607A14C5B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8B1C8EC-0A8D-4BEE-AFAD-C41C66365989}"/>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5" name="Footer Placeholder 4">
            <a:extLst>
              <a:ext uri="{FF2B5EF4-FFF2-40B4-BE49-F238E27FC236}">
                <a16:creationId xmlns:a16="http://schemas.microsoft.com/office/drawing/2014/main" id="{E1CBD7A0-BC3A-4AA7-8BF9-4688480DF2C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28896EF-9DE0-4DE2-8A69-B882EF1A85AA}"/>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242472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872E-D796-4953-BC3D-F4D6AFF759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A63FEC4-A9F8-4119-9DB0-55730A269B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CE508B-8C50-450E-B36E-57B6FEB56D25}"/>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5" name="Footer Placeholder 4">
            <a:extLst>
              <a:ext uri="{FF2B5EF4-FFF2-40B4-BE49-F238E27FC236}">
                <a16:creationId xmlns:a16="http://schemas.microsoft.com/office/drawing/2014/main" id="{AAEDA39A-88F4-4180-B8F9-7D856F78C88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0D0DAB-0291-4B1A-8DE1-50154A2D4A42}"/>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131728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CBDF-7C96-400A-BC65-4F4DAFB8F29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19C5504-1984-4EBD-AC71-6E659554C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3B68131-CC02-4B2A-B430-2B58A33F1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FDF8ED3-7AF9-4E4D-A988-4A47264B05B6}"/>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6" name="Footer Placeholder 5">
            <a:extLst>
              <a:ext uri="{FF2B5EF4-FFF2-40B4-BE49-F238E27FC236}">
                <a16:creationId xmlns:a16="http://schemas.microsoft.com/office/drawing/2014/main" id="{7FF00ED8-B2B6-4CC1-8769-D5522EF71E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3C905C6-2354-4A67-874D-D65FE998E9D0}"/>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146688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FB63-4031-43AE-9847-AFCF77B3761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5631F66-5B4A-45FA-B133-3D620FDCB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9CC25-1F9C-4833-988B-CBE35974E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474DEA0-E6B2-417F-BFD9-9000F2F275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9C06E7-AA5A-4EB3-A604-464DBA77A3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F8998EF-9943-490E-AEA1-5C700C032E59}"/>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8" name="Footer Placeholder 7">
            <a:extLst>
              <a:ext uri="{FF2B5EF4-FFF2-40B4-BE49-F238E27FC236}">
                <a16:creationId xmlns:a16="http://schemas.microsoft.com/office/drawing/2014/main" id="{6007EF01-ECA4-4F87-BBDF-B00A5C76C06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37A40E3-535E-4856-9C5A-962A13BB6BEF}"/>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22817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E106-D4FA-4C40-A977-3602B57948B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7C4C379-9476-418C-9246-AC6D9BB11831}"/>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4" name="Footer Placeholder 3">
            <a:extLst>
              <a:ext uri="{FF2B5EF4-FFF2-40B4-BE49-F238E27FC236}">
                <a16:creationId xmlns:a16="http://schemas.microsoft.com/office/drawing/2014/main" id="{8BEA8EE5-466F-407E-9B81-4D6E219C8C0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0CD0AA77-3A6C-4DDE-92BE-6B6808BCD49D}"/>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262865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518593-3C92-4989-8A3E-955A91C01D3E}"/>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3" name="Footer Placeholder 2">
            <a:extLst>
              <a:ext uri="{FF2B5EF4-FFF2-40B4-BE49-F238E27FC236}">
                <a16:creationId xmlns:a16="http://schemas.microsoft.com/office/drawing/2014/main" id="{3C90FEAD-F069-43CC-BE5E-0BAB8F07EC52}"/>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4607CA66-85E9-48FA-96EE-19C18FD2B410}"/>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407326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7F6F-613D-4295-B6EF-FD5C1F999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736AB52-C0BD-477B-A725-598FE25B06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78DE8192-2A29-4D4F-982F-0816356C2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14DEF-75C1-4E1A-B52B-B630EF4A13E4}"/>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6" name="Footer Placeholder 5">
            <a:extLst>
              <a:ext uri="{FF2B5EF4-FFF2-40B4-BE49-F238E27FC236}">
                <a16:creationId xmlns:a16="http://schemas.microsoft.com/office/drawing/2014/main" id="{45372353-004C-44C5-AE43-C0F16CE08D2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63494B6-43FE-47C7-A794-CC921B1435AA}"/>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104241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D192-A4CC-4D4C-A08E-E919BD167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7A7E0E0-698E-4CA9-B87B-15D84E580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49904F4-C85B-4AC5-BED0-0EE728243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C6C13-790D-4F28-9B82-AF41CC958C15}"/>
              </a:ext>
            </a:extLst>
          </p:cNvPr>
          <p:cNvSpPr>
            <a:spLocks noGrp="1"/>
          </p:cNvSpPr>
          <p:nvPr>
            <p:ph type="dt" sz="half" idx="10"/>
          </p:nvPr>
        </p:nvSpPr>
        <p:spPr/>
        <p:txBody>
          <a:bodyPr/>
          <a:lstStyle/>
          <a:p>
            <a:fld id="{E88554D0-F01A-4D34-850C-9F6296F1BB0D}" type="datetimeFigureOut">
              <a:rPr lang="en-ZA" smtClean="0"/>
              <a:t>2021/09/19</a:t>
            </a:fld>
            <a:endParaRPr lang="en-ZA"/>
          </a:p>
        </p:txBody>
      </p:sp>
      <p:sp>
        <p:nvSpPr>
          <p:cNvPr id="6" name="Footer Placeholder 5">
            <a:extLst>
              <a:ext uri="{FF2B5EF4-FFF2-40B4-BE49-F238E27FC236}">
                <a16:creationId xmlns:a16="http://schemas.microsoft.com/office/drawing/2014/main" id="{B3AF6BFE-7710-413C-ADC0-7F6CD3C993E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9C2388B-62FC-4711-A790-FE1B0F8B86D8}"/>
              </a:ext>
            </a:extLst>
          </p:cNvPr>
          <p:cNvSpPr>
            <a:spLocks noGrp="1"/>
          </p:cNvSpPr>
          <p:nvPr>
            <p:ph type="sldNum" sz="quarter" idx="12"/>
          </p:nvPr>
        </p:nvSpPr>
        <p:spPr/>
        <p:txBody>
          <a:bodyPr/>
          <a:lstStyle/>
          <a:p>
            <a:fld id="{4695DD37-8347-4BA2-B38C-AE7E4F9937CF}" type="slidenum">
              <a:rPr lang="en-ZA" smtClean="0"/>
              <a:t>‹#›</a:t>
            </a:fld>
            <a:endParaRPr lang="en-ZA"/>
          </a:p>
        </p:txBody>
      </p:sp>
    </p:spTree>
    <p:extLst>
      <p:ext uri="{BB962C8B-B14F-4D97-AF65-F5344CB8AC3E}">
        <p14:creationId xmlns:p14="http://schemas.microsoft.com/office/powerpoint/2010/main" val="303164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3C000-30F4-4E93-8811-008FFD230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D5BB77A-57D6-4BC7-B369-5ABA0DCB8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0415BE7-801A-4B06-9D6B-9FF34C12D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554D0-F01A-4D34-850C-9F6296F1BB0D}" type="datetimeFigureOut">
              <a:rPr lang="en-ZA" smtClean="0"/>
              <a:t>2021/09/19</a:t>
            </a:fld>
            <a:endParaRPr lang="en-ZA"/>
          </a:p>
        </p:txBody>
      </p:sp>
      <p:sp>
        <p:nvSpPr>
          <p:cNvPr id="5" name="Footer Placeholder 4">
            <a:extLst>
              <a:ext uri="{FF2B5EF4-FFF2-40B4-BE49-F238E27FC236}">
                <a16:creationId xmlns:a16="http://schemas.microsoft.com/office/drawing/2014/main" id="{CE144252-5C0D-4032-A49E-55B0208FF2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7446A3D1-E5D6-4A02-8081-BC9ED3A01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5DD37-8347-4BA2-B38C-AE7E4F9937CF}" type="slidenum">
              <a:rPr lang="en-ZA" smtClean="0"/>
              <a:t>‹#›</a:t>
            </a:fld>
            <a:endParaRPr lang="en-ZA"/>
          </a:p>
        </p:txBody>
      </p:sp>
    </p:spTree>
    <p:extLst>
      <p:ext uri="{BB962C8B-B14F-4D97-AF65-F5344CB8AC3E}">
        <p14:creationId xmlns:p14="http://schemas.microsoft.com/office/powerpoint/2010/main" val="323741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nature, dirt, highland&#10;&#10;Description automatically generated">
            <a:extLst>
              <a:ext uri="{FF2B5EF4-FFF2-40B4-BE49-F238E27FC236}">
                <a16:creationId xmlns:a16="http://schemas.microsoft.com/office/drawing/2014/main" id="{13F12151-747D-4BF0-AF7A-399BEA5EDFC4}"/>
              </a:ext>
            </a:extLst>
          </p:cNvPr>
          <p:cNvPicPr>
            <a:picLocks noChangeAspect="1"/>
          </p:cNvPicPr>
          <p:nvPr/>
        </p:nvPicPr>
        <p:blipFill rotWithShape="1">
          <a:blip r:embed="rId3">
            <a:extLst>
              <a:ext uri="{28A0092B-C50C-407E-A947-70E740481C1C}">
                <a14:useLocalDpi xmlns:a14="http://schemas.microsoft.com/office/drawing/2010/main" val="0"/>
              </a:ext>
            </a:extLst>
          </a:blip>
          <a:srcRect l="20635" t="9091"/>
          <a:stretch/>
        </p:blipFill>
        <p:spPr>
          <a:xfrm>
            <a:off x="20" y="1"/>
            <a:ext cx="8708551" cy="6857999"/>
          </a:xfrm>
          <a:prstGeom prst="rect">
            <a:avLst/>
          </a:prstGeom>
        </p:spPr>
      </p:pic>
      <p:sp>
        <p:nvSpPr>
          <p:cNvPr id="14" name="Freeform: Shape 9">
            <a:extLst>
              <a:ext uri="{FF2B5EF4-FFF2-40B4-BE49-F238E27FC236}">
                <a16:creationId xmlns:a16="http://schemas.microsoft.com/office/drawing/2014/main" id="{63174CE2-EAFC-4544-8CF9-23DDE077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4499810" y="-478"/>
            <a:ext cx="7692189" cy="6858478"/>
          </a:xfrm>
          <a:custGeom>
            <a:avLst/>
            <a:gdLst>
              <a:gd name="connsiteX0" fmla="*/ 7590845 w 7590845"/>
              <a:gd name="connsiteY0" fmla="*/ 6858478 h 6858478"/>
              <a:gd name="connsiteX1" fmla="*/ 166290 w 7590845"/>
              <a:gd name="connsiteY1" fmla="*/ 6858478 h 6858478"/>
              <a:gd name="connsiteX2" fmla="*/ 166550 w 7590845"/>
              <a:gd name="connsiteY2" fmla="*/ 6857915 h 6858478"/>
              <a:gd name="connsiteX3" fmla="*/ 0 w 7590845"/>
              <a:gd name="connsiteY3" fmla="*/ 6857915 h 6858478"/>
              <a:gd name="connsiteX4" fmla="*/ 0 w 7590845"/>
              <a:gd name="connsiteY4" fmla="*/ 0 h 6858478"/>
              <a:gd name="connsiteX5" fmla="*/ 3342665 w 7590845"/>
              <a:gd name="connsiteY5" fmla="*/ 0 h 6858478"/>
              <a:gd name="connsiteX6" fmla="*/ 4408893 w 7590845"/>
              <a:gd name="connsiteY6" fmla="*/ 0 h 6858478"/>
              <a:gd name="connsiteX7" fmla="*/ 4414470 w 7590845"/>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0845" h="6858478">
                <a:moveTo>
                  <a:pt x="7590845" y="6858478"/>
                </a:moveTo>
                <a:lnTo>
                  <a:pt x="166290" y="6858478"/>
                </a:lnTo>
                <a:lnTo>
                  <a:pt x="166550" y="6857915"/>
                </a:lnTo>
                <a:lnTo>
                  <a:pt x="0" y="6857915"/>
                </a:lnTo>
                <a:lnTo>
                  <a:pt x="0" y="0"/>
                </a:lnTo>
                <a:lnTo>
                  <a:pt x="3342665" y="0"/>
                </a:lnTo>
                <a:lnTo>
                  <a:pt x="4408893" y="0"/>
                </a:lnTo>
                <a:lnTo>
                  <a:pt x="441447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1">
            <a:extLst>
              <a:ext uri="{FF2B5EF4-FFF2-40B4-BE49-F238E27FC236}">
                <a16:creationId xmlns:a16="http://schemas.microsoft.com/office/drawing/2014/main" id="{8550A4F0-C697-42F7-8FAD-3108DDF7B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311035" y="-479"/>
            <a:ext cx="6880964" cy="6858479"/>
          </a:xfrm>
          <a:custGeom>
            <a:avLst/>
            <a:gdLst>
              <a:gd name="connsiteX0" fmla="*/ 824356 w 6790308"/>
              <a:gd name="connsiteY0" fmla="*/ 6858479 h 6858479"/>
              <a:gd name="connsiteX1" fmla="*/ 0 w 6790308"/>
              <a:gd name="connsiteY1" fmla="*/ 6858479 h 6858479"/>
              <a:gd name="connsiteX2" fmla="*/ 0 w 6790308"/>
              <a:gd name="connsiteY2" fmla="*/ 0 h 6858479"/>
              <a:gd name="connsiteX3" fmla="*/ 2542128 w 6790308"/>
              <a:gd name="connsiteY3" fmla="*/ 0 h 6858479"/>
              <a:gd name="connsiteX4" fmla="*/ 3608356 w 6790308"/>
              <a:gd name="connsiteY4" fmla="*/ 0 h 6858479"/>
              <a:gd name="connsiteX5" fmla="*/ 3613933 w 6790308"/>
              <a:gd name="connsiteY5" fmla="*/ 0 h 6858479"/>
              <a:gd name="connsiteX6" fmla="*/ 6790308 w 6790308"/>
              <a:gd name="connsiteY6" fmla="*/ 6858478 h 6858479"/>
              <a:gd name="connsiteX7" fmla="*/ 824356 w 6790308"/>
              <a:gd name="connsiteY7" fmla="*/ 6858478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308" h="6858479">
                <a:moveTo>
                  <a:pt x="824356" y="6858479"/>
                </a:moveTo>
                <a:lnTo>
                  <a:pt x="0" y="6858479"/>
                </a:lnTo>
                <a:lnTo>
                  <a:pt x="0" y="0"/>
                </a:lnTo>
                <a:lnTo>
                  <a:pt x="2542128" y="0"/>
                </a:lnTo>
                <a:lnTo>
                  <a:pt x="3608356" y="0"/>
                </a:lnTo>
                <a:lnTo>
                  <a:pt x="3613933" y="0"/>
                </a:lnTo>
                <a:lnTo>
                  <a:pt x="6790308" y="6858478"/>
                </a:lnTo>
                <a:lnTo>
                  <a:pt x="824356"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0AC835-4B53-413B-AB48-0245EE4E7722}"/>
              </a:ext>
            </a:extLst>
          </p:cNvPr>
          <p:cNvSpPr>
            <a:spLocks noGrp="1"/>
          </p:cNvSpPr>
          <p:nvPr>
            <p:ph type="ctrTitle"/>
          </p:nvPr>
        </p:nvSpPr>
        <p:spPr>
          <a:xfrm>
            <a:off x="7285736" y="1424732"/>
            <a:ext cx="4658676" cy="3066450"/>
          </a:xfrm>
        </p:spPr>
        <p:txBody>
          <a:bodyPr anchor="b">
            <a:normAutofit fontScale="90000"/>
          </a:bodyPr>
          <a:lstStyle/>
          <a:p>
            <a:r>
              <a:rPr lang="en-US" sz="9600" b="1" dirty="0">
                <a:solidFill>
                  <a:srgbClr val="FF0000"/>
                </a:solidFill>
                <a:latin typeface="Calibri" panose="020F0502020204030204" pitchFamily="34" charset="0"/>
                <a:cs typeface="Times New Roman" panose="02020603050405020304" pitchFamily="18" charset="0"/>
              </a:rPr>
              <a:t>SWEET AND SOUR </a:t>
            </a:r>
            <a:br>
              <a:rPr lang="en-US" sz="9600" b="1" dirty="0">
                <a:solidFill>
                  <a:srgbClr val="FF0000"/>
                </a:solidFill>
                <a:latin typeface="Calibri" panose="020F0502020204030204" pitchFamily="34" charset="0"/>
                <a:cs typeface="Times New Roman" panose="02020603050405020304" pitchFamily="18" charset="0"/>
              </a:rPr>
            </a:br>
            <a:r>
              <a:rPr lang="en-US" sz="4000" b="1" dirty="0">
                <a:latin typeface="Calibri" panose="020F0502020204030204" pitchFamily="34" charset="0"/>
                <a:cs typeface="Times New Roman" panose="02020603050405020304" pitchFamily="18" charset="0"/>
              </a:rPr>
              <a:t>– PART 2</a:t>
            </a:r>
            <a:endParaRPr lang="en-ZA" sz="9600" dirty="0"/>
          </a:p>
        </p:txBody>
      </p:sp>
      <p:sp>
        <p:nvSpPr>
          <p:cNvPr id="3" name="Subtitle 2">
            <a:extLst>
              <a:ext uri="{FF2B5EF4-FFF2-40B4-BE49-F238E27FC236}">
                <a16:creationId xmlns:a16="http://schemas.microsoft.com/office/drawing/2014/main" id="{3F37429B-A64A-476C-A8C6-0F2477870D0A}"/>
              </a:ext>
            </a:extLst>
          </p:cNvPr>
          <p:cNvSpPr>
            <a:spLocks noGrp="1"/>
          </p:cNvSpPr>
          <p:nvPr>
            <p:ph type="subTitle" idx="1"/>
          </p:nvPr>
        </p:nvSpPr>
        <p:spPr>
          <a:xfrm>
            <a:off x="7546231" y="4814140"/>
            <a:ext cx="4509017" cy="1362574"/>
          </a:xfrm>
        </p:spPr>
        <p:txBody>
          <a:bodyPr anchor="t">
            <a:normAutofit/>
          </a:bodyPr>
          <a:lstStyle/>
          <a:p>
            <a:pPr algn="l"/>
            <a:r>
              <a:rPr lang="en-ZA" sz="4400" dirty="0"/>
              <a:t>Revelation 10:5-7</a:t>
            </a:r>
          </a:p>
        </p:txBody>
      </p:sp>
    </p:spTree>
    <p:extLst>
      <p:ext uri="{BB962C8B-B14F-4D97-AF65-F5344CB8AC3E}">
        <p14:creationId xmlns:p14="http://schemas.microsoft.com/office/powerpoint/2010/main" val="37088397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58C7-7E85-4FE8-AD31-43D53640D349}"/>
              </a:ext>
            </a:extLst>
          </p:cNvPr>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ZA" b="1" dirty="0"/>
              <a:t>COMMAND GIVEN TO EZRA</a:t>
            </a:r>
          </a:p>
        </p:txBody>
      </p:sp>
      <p:sp>
        <p:nvSpPr>
          <p:cNvPr id="6" name="Title 1">
            <a:extLst>
              <a:ext uri="{FF2B5EF4-FFF2-40B4-BE49-F238E27FC236}">
                <a16:creationId xmlns:a16="http://schemas.microsoft.com/office/drawing/2014/main" id="{08803ECF-D608-4142-BCDE-24F37F2F8993}"/>
              </a:ext>
            </a:extLst>
          </p:cNvPr>
          <p:cNvSpPr txBox="1">
            <a:spLocks/>
          </p:cNvSpPr>
          <p:nvPr/>
        </p:nvSpPr>
        <p:spPr>
          <a:xfrm>
            <a:off x="838200" y="2935441"/>
            <a:ext cx="105156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b="1" dirty="0"/>
              <a:t>In 457 BC, Artaxerxes, king of Persia, issued a decree for Ezra to rebuild the city</a:t>
            </a:r>
          </a:p>
        </p:txBody>
      </p:sp>
    </p:spTree>
    <p:extLst>
      <p:ext uri="{BB962C8B-B14F-4D97-AF65-F5344CB8AC3E}">
        <p14:creationId xmlns:p14="http://schemas.microsoft.com/office/powerpoint/2010/main" val="48694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watch&#10;&#10;Description automatically generated with medium confidence">
            <a:extLst>
              <a:ext uri="{FF2B5EF4-FFF2-40B4-BE49-F238E27FC236}">
                <a16:creationId xmlns:a16="http://schemas.microsoft.com/office/drawing/2014/main" id="{751BCAFD-86B4-4438-9805-9DFA1A07F90F}"/>
              </a:ext>
            </a:extLst>
          </p:cNvPr>
          <p:cNvPicPr>
            <a:picLocks noGrp="1" noChangeAspect="1"/>
          </p:cNvPicPr>
          <p:nvPr>
            <p:ph idx="1"/>
          </p:nvPr>
        </p:nvPicPr>
        <p:blipFill rotWithShape="1">
          <a:blip r:embed="rId2"/>
          <a:srcRect l="59" r="366" b="-1"/>
          <a:stretch/>
        </p:blipFill>
        <p:spPr>
          <a:xfrm>
            <a:off x="20" y="1282"/>
            <a:ext cx="12191980" cy="6856718"/>
          </a:xfrm>
          <a:prstGeom prst="rect">
            <a:avLst/>
          </a:prstGeom>
        </p:spPr>
      </p:pic>
    </p:spTree>
    <p:extLst>
      <p:ext uri="{BB962C8B-B14F-4D97-AF65-F5344CB8AC3E}">
        <p14:creationId xmlns:p14="http://schemas.microsoft.com/office/powerpoint/2010/main" val="106640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20A27286-D968-44A7-BEFD-F4B678E92CFB}"/>
              </a:ext>
            </a:extLst>
          </p:cNvPr>
          <p:cNvPicPr>
            <a:picLocks noGrp="1" noChangeAspect="1"/>
          </p:cNvPicPr>
          <p:nvPr>
            <p:ph idx="1"/>
          </p:nvPr>
        </p:nvPicPr>
        <p:blipFill rotWithShape="1">
          <a:blip r:embed="rId2"/>
          <a:srcRect r="1760"/>
          <a:stretch/>
        </p:blipFill>
        <p:spPr>
          <a:xfrm>
            <a:off x="20" y="1282"/>
            <a:ext cx="12191980" cy="6856718"/>
          </a:xfrm>
          <a:prstGeom prst="rect">
            <a:avLst/>
          </a:prstGeom>
        </p:spPr>
      </p:pic>
    </p:spTree>
    <p:extLst>
      <p:ext uri="{BB962C8B-B14F-4D97-AF65-F5344CB8AC3E}">
        <p14:creationId xmlns:p14="http://schemas.microsoft.com/office/powerpoint/2010/main" val="25333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18A58282-DF02-4361-8288-A090AB8EF5AB}"/>
              </a:ext>
            </a:extLst>
          </p:cNvPr>
          <p:cNvPicPr>
            <a:picLocks noGrp="1" noChangeAspect="1"/>
          </p:cNvPicPr>
          <p:nvPr>
            <p:ph idx="1"/>
          </p:nvPr>
        </p:nvPicPr>
        <p:blipFill rotWithShape="1">
          <a:blip r:embed="rId2"/>
          <a:srcRect t="1765"/>
          <a:stretch/>
        </p:blipFill>
        <p:spPr>
          <a:xfrm>
            <a:off x="20" y="1282"/>
            <a:ext cx="12191980" cy="6856718"/>
          </a:xfrm>
          <a:prstGeom prst="rect">
            <a:avLst/>
          </a:prstGeom>
        </p:spPr>
      </p:pic>
    </p:spTree>
    <p:extLst>
      <p:ext uri="{BB962C8B-B14F-4D97-AF65-F5344CB8AC3E}">
        <p14:creationId xmlns:p14="http://schemas.microsoft.com/office/powerpoint/2010/main" val="107789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30122805-136F-4AE9-A2E3-3794A1CAE11A}"/>
              </a:ext>
            </a:extLst>
          </p:cNvPr>
          <p:cNvPicPr>
            <a:picLocks noGrp="1" noChangeAspect="1"/>
          </p:cNvPicPr>
          <p:nvPr>
            <p:ph idx="1"/>
          </p:nvPr>
        </p:nvPicPr>
        <p:blipFill rotWithShape="1">
          <a:blip r:embed="rId2"/>
          <a:srcRect l="805" r="66" b="1"/>
          <a:stretch/>
        </p:blipFill>
        <p:spPr>
          <a:xfrm>
            <a:off x="20" y="1282"/>
            <a:ext cx="12191980" cy="6856718"/>
          </a:xfrm>
          <a:prstGeom prst="rect">
            <a:avLst/>
          </a:prstGeom>
        </p:spPr>
      </p:pic>
    </p:spTree>
    <p:extLst>
      <p:ext uri="{BB962C8B-B14F-4D97-AF65-F5344CB8AC3E}">
        <p14:creationId xmlns:p14="http://schemas.microsoft.com/office/powerpoint/2010/main" val="178361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593A-B7C1-4150-A990-51151F4DEF33}"/>
              </a:ext>
            </a:extLst>
          </p:cNvPr>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ZA" sz="8000" b="1" dirty="0"/>
              <a:t>Daniel 9:25</a:t>
            </a:r>
          </a:p>
        </p:txBody>
      </p:sp>
      <p:sp>
        <p:nvSpPr>
          <p:cNvPr id="3" name="Content Placeholder 2">
            <a:extLst>
              <a:ext uri="{FF2B5EF4-FFF2-40B4-BE49-F238E27FC236}">
                <a16:creationId xmlns:a16="http://schemas.microsoft.com/office/drawing/2014/main" id="{B6E40B6D-666B-4B7E-A718-6CF53BA0CAF9}"/>
              </a:ext>
            </a:extLst>
          </p:cNvPr>
          <p:cNvSpPr>
            <a:spLocks noGrp="1"/>
          </p:cNvSpPr>
          <p:nvPr>
            <p:ph idx="1"/>
          </p:nvPr>
        </p:nvSpPr>
        <p:spPr>
          <a:xfrm>
            <a:off x="838200" y="1825625"/>
            <a:ext cx="10515600" cy="4741430"/>
          </a:xfrm>
        </p:spPr>
        <p:txBody>
          <a:bodyPr>
            <a:normAutofit/>
          </a:bodyPr>
          <a:lstStyle/>
          <a:p>
            <a:pPr marL="0" indent="0" algn="ctr">
              <a:buNone/>
            </a:pPr>
            <a:r>
              <a:rPr lang="en-US" sz="4000" dirty="0"/>
              <a:t>Know and understand this:</a:t>
            </a:r>
          </a:p>
          <a:p>
            <a:pPr marL="0" indent="0" algn="ctr">
              <a:buNone/>
            </a:pPr>
            <a:r>
              <a:rPr lang="en-US" sz="4000" dirty="0"/>
              <a:t>From the issuing of the decree</a:t>
            </a:r>
          </a:p>
          <a:p>
            <a:pPr marL="0" indent="0" algn="ctr">
              <a:buNone/>
            </a:pPr>
            <a:r>
              <a:rPr lang="en-US" sz="4000" b="1" dirty="0"/>
              <a:t>to restore and rebuild Jerusalem</a:t>
            </a:r>
          </a:p>
          <a:p>
            <a:pPr marL="0" indent="0" algn="ctr">
              <a:buNone/>
            </a:pPr>
            <a:r>
              <a:rPr lang="en-US" sz="4000" dirty="0"/>
              <a:t>until an Anointed One, the ruler,</a:t>
            </a:r>
          </a:p>
          <a:p>
            <a:pPr marL="0" indent="0" algn="ctr">
              <a:buNone/>
            </a:pPr>
            <a:r>
              <a:rPr lang="en-US" sz="4000" dirty="0"/>
              <a:t>will be seven weeks and sixty-two weeks.</a:t>
            </a:r>
          </a:p>
          <a:p>
            <a:pPr marL="0" indent="0" algn="ctr">
              <a:buNone/>
            </a:pPr>
            <a:r>
              <a:rPr lang="en-US" sz="4000" b="1" dirty="0"/>
              <a:t>It will be rebuilt with a plaza and a moat,</a:t>
            </a:r>
          </a:p>
          <a:p>
            <a:pPr marL="0" indent="0" algn="ctr">
              <a:buNone/>
            </a:pPr>
            <a:r>
              <a:rPr lang="en-US" sz="4000" b="1" dirty="0"/>
              <a:t>but in difficult times.</a:t>
            </a:r>
          </a:p>
        </p:txBody>
      </p:sp>
    </p:spTree>
    <p:extLst>
      <p:ext uri="{BB962C8B-B14F-4D97-AF65-F5344CB8AC3E}">
        <p14:creationId xmlns:p14="http://schemas.microsoft.com/office/powerpoint/2010/main" val="35505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ext&#10;&#10;Description automatically generated with low confidence">
            <a:extLst>
              <a:ext uri="{FF2B5EF4-FFF2-40B4-BE49-F238E27FC236}">
                <a16:creationId xmlns:a16="http://schemas.microsoft.com/office/drawing/2014/main" id="{B94CE848-B859-458E-925B-7B87F92290B6}"/>
              </a:ext>
            </a:extLst>
          </p:cNvPr>
          <p:cNvPicPr>
            <a:picLocks noGrp="1" noChangeAspect="1"/>
          </p:cNvPicPr>
          <p:nvPr>
            <p:ph idx="1"/>
          </p:nvPr>
        </p:nvPicPr>
        <p:blipFill rotWithShape="1">
          <a:blip r:embed="rId2"/>
          <a:srcRect l="957" r="803"/>
          <a:stretch/>
        </p:blipFill>
        <p:spPr>
          <a:xfrm>
            <a:off x="20" y="1282"/>
            <a:ext cx="12191980" cy="6856718"/>
          </a:xfrm>
          <a:prstGeom prst="rect">
            <a:avLst/>
          </a:prstGeom>
        </p:spPr>
      </p:pic>
    </p:spTree>
    <p:extLst>
      <p:ext uri="{BB962C8B-B14F-4D97-AF65-F5344CB8AC3E}">
        <p14:creationId xmlns:p14="http://schemas.microsoft.com/office/powerpoint/2010/main" val="29897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55BAE79D-049D-470B-ABA8-A394F0EF32EC}"/>
              </a:ext>
            </a:extLst>
          </p:cNvPr>
          <p:cNvPicPr>
            <a:picLocks noGrp="1" noChangeAspect="1"/>
          </p:cNvPicPr>
          <p:nvPr>
            <p:ph idx="1"/>
          </p:nvPr>
        </p:nvPicPr>
        <p:blipFill rotWithShape="1">
          <a:blip r:embed="rId3"/>
          <a:srcRect t="1334"/>
          <a:stretch/>
        </p:blipFill>
        <p:spPr>
          <a:xfrm>
            <a:off x="20" y="1282"/>
            <a:ext cx="12191980" cy="6856718"/>
          </a:xfrm>
          <a:prstGeom prst="rect">
            <a:avLst/>
          </a:prstGeom>
        </p:spPr>
      </p:pic>
    </p:spTree>
    <p:extLst>
      <p:ext uri="{BB962C8B-B14F-4D97-AF65-F5344CB8AC3E}">
        <p14:creationId xmlns:p14="http://schemas.microsoft.com/office/powerpoint/2010/main" val="256927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593A-B7C1-4150-A990-51151F4DEF33}"/>
              </a:ext>
            </a:extLst>
          </p:cNvPr>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ZA" sz="8000" b="1" dirty="0"/>
              <a:t>Daniel 9:26</a:t>
            </a:r>
          </a:p>
        </p:txBody>
      </p:sp>
      <p:sp>
        <p:nvSpPr>
          <p:cNvPr id="3" name="Content Placeholder 2">
            <a:extLst>
              <a:ext uri="{FF2B5EF4-FFF2-40B4-BE49-F238E27FC236}">
                <a16:creationId xmlns:a16="http://schemas.microsoft.com/office/drawing/2014/main" id="{B6E40B6D-666B-4B7E-A718-6CF53BA0CAF9}"/>
              </a:ext>
            </a:extLst>
          </p:cNvPr>
          <p:cNvSpPr>
            <a:spLocks noGrp="1"/>
          </p:cNvSpPr>
          <p:nvPr>
            <p:ph idx="1"/>
          </p:nvPr>
        </p:nvSpPr>
        <p:spPr>
          <a:xfrm>
            <a:off x="838200" y="1825625"/>
            <a:ext cx="10515600" cy="4741430"/>
          </a:xfrm>
        </p:spPr>
        <p:txBody>
          <a:bodyPr>
            <a:normAutofit fontScale="92500" lnSpcReduction="10000"/>
          </a:bodyPr>
          <a:lstStyle/>
          <a:p>
            <a:pPr marL="0" indent="0" algn="ctr">
              <a:buNone/>
            </a:pPr>
            <a:r>
              <a:rPr lang="en-US" sz="4000" b="1" dirty="0"/>
              <a:t>After</a:t>
            </a:r>
            <a:r>
              <a:rPr lang="en-US" sz="4000" dirty="0"/>
              <a:t> those sixty-two weeks</a:t>
            </a:r>
          </a:p>
          <a:p>
            <a:pPr marL="0" indent="0" algn="ctr">
              <a:buNone/>
            </a:pPr>
            <a:r>
              <a:rPr lang="en-US" sz="4000" dirty="0"/>
              <a:t>the Anointed One </a:t>
            </a:r>
            <a:r>
              <a:rPr lang="en-US" sz="4000" b="1" dirty="0"/>
              <a:t>will be cut off</a:t>
            </a:r>
          </a:p>
          <a:p>
            <a:pPr marL="0" indent="0" algn="ctr">
              <a:buNone/>
            </a:pPr>
            <a:r>
              <a:rPr lang="en-US" sz="4000" dirty="0"/>
              <a:t>and will have nothing.</a:t>
            </a:r>
          </a:p>
          <a:p>
            <a:pPr marL="0" indent="0" algn="ctr">
              <a:buNone/>
            </a:pPr>
            <a:r>
              <a:rPr lang="en-US" sz="4000" b="1" dirty="0"/>
              <a:t>The people of the coming ruler</a:t>
            </a:r>
          </a:p>
          <a:p>
            <a:pPr marL="0" indent="0" algn="ctr">
              <a:buNone/>
            </a:pPr>
            <a:r>
              <a:rPr lang="en-US" sz="4000" dirty="0"/>
              <a:t>will destroy the city and the sanctuary.</a:t>
            </a:r>
          </a:p>
          <a:p>
            <a:pPr marL="0" indent="0" algn="ctr">
              <a:buNone/>
            </a:pPr>
            <a:r>
              <a:rPr lang="en-US" sz="4000" dirty="0"/>
              <a:t>The end will come with a flood,</a:t>
            </a:r>
          </a:p>
          <a:p>
            <a:pPr marL="0" indent="0" algn="ctr">
              <a:buNone/>
            </a:pPr>
            <a:r>
              <a:rPr lang="en-US" sz="4000" dirty="0"/>
              <a:t>and until the end there will be war;</a:t>
            </a:r>
          </a:p>
          <a:p>
            <a:pPr marL="0" indent="0" algn="ctr">
              <a:buNone/>
            </a:pPr>
            <a:r>
              <a:rPr lang="en-US" sz="4000" dirty="0"/>
              <a:t>desolations are decreed.</a:t>
            </a:r>
          </a:p>
        </p:txBody>
      </p:sp>
    </p:spTree>
    <p:extLst>
      <p:ext uri="{BB962C8B-B14F-4D97-AF65-F5344CB8AC3E}">
        <p14:creationId xmlns:p14="http://schemas.microsoft.com/office/powerpoint/2010/main" val="139886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391C-C49D-4249-A611-7232BE49D2E9}"/>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2493B55D-6D08-4226-97BC-999D1FA35AAB}"/>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5B09E6D3-7EF4-4891-A79D-B1F72D23874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909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593A-B7C1-4150-A990-51151F4DEF33}"/>
              </a:ext>
            </a:extLst>
          </p:cNvPr>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ZA" sz="8000" b="1" dirty="0"/>
              <a:t>Daniel 9:1-3</a:t>
            </a:r>
          </a:p>
        </p:txBody>
      </p:sp>
      <p:sp>
        <p:nvSpPr>
          <p:cNvPr id="3" name="Content Placeholder 2">
            <a:extLst>
              <a:ext uri="{FF2B5EF4-FFF2-40B4-BE49-F238E27FC236}">
                <a16:creationId xmlns:a16="http://schemas.microsoft.com/office/drawing/2014/main" id="{B6E40B6D-666B-4B7E-A718-6CF53BA0CAF9}"/>
              </a:ext>
            </a:extLst>
          </p:cNvPr>
          <p:cNvSpPr>
            <a:spLocks noGrp="1"/>
          </p:cNvSpPr>
          <p:nvPr>
            <p:ph idx="1"/>
          </p:nvPr>
        </p:nvSpPr>
        <p:spPr>
          <a:xfrm>
            <a:off x="838200" y="1825624"/>
            <a:ext cx="10515600" cy="4833793"/>
          </a:xfrm>
        </p:spPr>
        <p:txBody>
          <a:bodyPr>
            <a:normAutofit lnSpcReduction="10000"/>
          </a:bodyPr>
          <a:lstStyle/>
          <a:p>
            <a:pPr marL="0" indent="0" algn="ctr">
              <a:buNone/>
            </a:pPr>
            <a:r>
              <a:rPr lang="en-US" sz="4000" dirty="0"/>
              <a:t>In the first year of Darius, the son of Ahasuerus, a Mede by birth, who was made king over the Chaldean kingdom— in the first year of his reign, I, Daniel, understood from the books according to the word of the LORD to the prophet Jeremiah that the number of years for the desolation of Jerusalem would be seventy. So I turned my attention to the Lord God to seek him by prayer and petitions, with fasting, sackcloth, and ashes.</a:t>
            </a:r>
            <a:endParaRPr lang="en-ZA" sz="4000" dirty="0"/>
          </a:p>
        </p:txBody>
      </p:sp>
    </p:spTree>
    <p:extLst>
      <p:ext uri="{BB962C8B-B14F-4D97-AF65-F5344CB8AC3E}">
        <p14:creationId xmlns:p14="http://schemas.microsoft.com/office/powerpoint/2010/main" val="114395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A881-E295-45C1-AC4E-D5D43DA4FBA0}"/>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2656036F-F8E7-4B4F-AC2E-AED73B8E0EC6}"/>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32B5CBFB-2925-4498-8FCE-F86807503CB0}"/>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76112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4E42BA12-6EDE-4284-A036-FC20B29EC662}"/>
              </a:ext>
            </a:extLst>
          </p:cNvPr>
          <p:cNvPicPr>
            <a:picLocks noGrp="1" noChangeAspect="1"/>
          </p:cNvPicPr>
          <p:nvPr>
            <p:ph idx="1"/>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2034629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imeline&#10;&#10;Description automatically generated">
            <a:extLst>
              <a:ext uri="{FF2B5EF4-FFF2-40B4-BE49-F238E27FC236}">
                <a16:creationId xmlns:a16="http://schemas.microsoft.com/office/drawing/2014/main" id="{B75DF553-5F87-4F4B-A876-3BB688406836}"/>
              </a:ext>
            </a:extLst>
          </p:cNvPr>
          <p:cNvPicPr>
            <a:picLocks noGrp="1" noChangeAspect="1"/>
          </p:cNvPicPr>
          <p:nvPr>
            <p:ph idx="1"/>
          </p:nvPr>
        </p:nvPicPr>
        <p:blipFill rotWithShape="1">
          <a:blip r:embed="rId2"/>
          <a:srcRect b="1765"/>
          <a:stretch/>
        </p:blipFill>
        <p:spPr>
          <a:xfrm>
            <a:off x="20" y="1282"/>
            <a:ext cx="12191980" cy="6856718"/>
          </a:xfrm>
          <a:prstGeom prst="rect">
            <a:avLst/>
          </a:prstGeom>
        </p:spPr>
      </p:pic>
    </p:spTree>
    <p:extLst>
      <p:ext uri="{BB962C8B-B14F-4D97-AF65-F5344CB8AC3E}">
        <p14:creationId xmlns:p14="http://schemas.microsoft.com/office/powerpoint/2010/main" val="3572206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778668F8-3181-4071-BA56-2166BEDD4F39}"/>
              </a:ext>
            </a:extLst>
          </p:cNvPr>
          <p:cNvPicPr>
            <a:picLocks noGrp="1" noChangeAspect="1"/>
          </p:cNvPicPr>
          <p:nvPr>
            <p:ph idx="1"/>
          </p:nvPr>
        </p:nvPicPr>
        <p:blipFill rotWithShape="1">
          <a:blip r:embed="rId2"/>
          <a:srcRect t="461"/>
          <a:stretch/>
        </p:blipFill>
        <p:spPr>
          <a:xfrm>
            <a:off x="20" y="1282"/>
            <a:ext cx="12191980" cy="6856718"/>
          </a:xfrm>
          <a:prstGeom prst="rect">
            <a:avLst/>
          </a:prstGeom>
        </p:spPr>
      </p:pic>
    </p:spTree>
    <p:extLst>
      <p:ext uri="{BB962C8B-B14F-4D97-AF65-F5344CB8AC3E}">
        <p14:creationId xmlns:p14="http://schemas.microsoft.com/office/powerpoint/2010/main" val="91055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FDCB-7EBC-49B7-943C-90A14F212AD0}"/>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D23AEEC5-6AD8-4B10-A016-89D5B8B7D521}"/>
              </a:ext>
            </a:extLst>
          </p:cNvPr>
          <p:cNvSpPr>
            <a:spLocks noGrp="1"/>
          </p:cNvSpPr>
          <p:nvPr>
            <p:ph idx="1"/>
          </p:nvPr>
        </p:nvSpPr>
        <p:spPr/>
        <p:txBody>
          <a:bodyPr/>
          <a:lstStyle/>
          <a:p>
            <a:endParaRPr lang="en-ZA"/>
          </a:p>
        </p:txBody>
      </p:sp>
      <p:pic>
        <p:nvPicPr>
          <p:cNvPr id="7" name="Picture 6">
            <a:extLst>
              <a:ext uri="{FF2B5EF4-FFF2-40B4-BE49-F238E27FC236}">
                <a16:creationId xmlns:a16="http://schemas.microsoft.com/office/drawing/2014/main" id="{970379D3-CC89-4EF5-9FD0-6CA4B1E9F0BC}"/>
              </a:ext>
            </a:extLst>
          </p:cNvPr>
          <p:cNvPicPr>
            <a:picLocks noChangeAspect="1"/>
          </p:cNvPicPr>
          <p:nvPr/>
        </p:nvPicPr>
        <p:blipFill>
          <a:blip r:embed="rId2"/>
          <a:stretch>
            <a:fillRect/>
          </a:stretch>
        </p:blipFill>
        <p:spPr>
          <a:xfrm>
            <a:off x="0" y="1"/>
            <a:ext cx="12777926" cy="6858000"/>
          </a:xfrm>
          <a:prstGeom prst="rect">
            <a:avLst/>
          </a:prstGeom>
        </p:spPr>
      </p:pic>
    </p:spTree>
    <p:extLst>
      <p:ext uri="{BB962C8B-B14F-4D97-AF65-F5344CB8AC3E}">
        <p14:creationId xmlns:p14="http://schemas.microsoft.com/office/powerpoint/2010/main" val="715169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B30B1AA8-355A-4720-AD4C-69E9DF1DFEBB}"/>
              </a:ext>
            </a:extLst>
          </p:cNvPr>
          <p:cNvPicPr>
            <a:picLocks noGrp="1" noChangeAspect="1"/>
          </p:cNvPicPr>
          <p:nvPr>
            <p:ph idx="1"/>
          </p:nvPr>
        </p:nvPicPr>
        <p:blipFill rotWithShape="1">
          <a:blip r:embed="rId2"/>
          <a:srcRect t="461"/>
          <a:stretch/>
        </p:blipFill>
        <p:spPr>
          <a:xfrm>
            <a:off x="20" y="-7596"/>
            <a:ext cx="12191980" cy="6856718"/>
          </a:xfrm>
          <a:prstGeom prst="rect">
            <a:avLst/>
          </a:prstGeom>
        </p:spPr>
      </p:pic>
    </p:spTree>
    <p:extLst>
      <p:ext uri="{BB962C8B-B14F-4D97-AF65-F5344CB8AC3E}">
        <p14:creationId xmlns:p14="http://schemas.microsoft.com/office/powerpoint/2010/main" val="47282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DAC95BD5-171E-4976-891C-EEA97306EDE5}"/>
              </a:ext>
            </a:extLst>
          </p:cNvPr>
          <p:cNvPicPr>
            <a:picLocks noGrp="1" noChangeAspect="1"/>
          </p:cNvPicPr>
          <p:nvPr>
            <p:ph idx="1"/>
          </p:nvPr>
        </p:nvPicPr>
        <p:blipFill rotWithShape="1">
          <a:blip r:embed="rId2"/>
          <a:srcRect t="461"/>
          <a:stretch/>
        </p:blipFill>
        <p:spPr>
          <a:xfrm>
            <a:off x="20" y="1282"/>
            <a:ext cx="12191980" cy="6856718"/>
          </a:xfrm>
          <a:prstGeom prst="rect">
            <a:avLst/>
          </a:prstGeom>
        </p:spPr>
      </p:pic>
    </p:spTree>
    <p:extLst>
      <p:ext uri="{BB962C8B-B14F-4D97-AF65-F5344CB8AC3E}">
        <p14:creationId xmlns:p14="http://schemas.microsoft.com/office/powerpoint/2010/main" val="4246866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E5E4C5AD-DF95-45F8-A486-4C158CF6608D}"/>
              </a:ext>
            </a:extLst>
          </p:cNvPr>
          <p:cNvPicPr>
            <a:picLocks noGrp="1" noChangeAspect="1"/>
          </p:cNvPicPr>
          <p:nvPr>
            <p:ph idx="1"/>
          </p:nvPr>
        </p:nvPicPr>
        <p:blipFill rotWithShape="1">
          <a:blip r:embed="rId3"/>
          <a:srcRect t="625" b="1140"/>
          <a:stretch/>
        </p:blipFill>
        <p:spPr>
          <a:xfrm>
            <a:off x="20" y="1282"/>
            <a:ext cx="12191980" cy="6856718"/>
          </a:xfrm>
          <a:prstGeom prst="rect">
            <a:avLst/>
          </a:prstGeom>
        </p:spPr>
      </p:pic>
    </p:spTree>
    <p:extLst>
      <p:ext uri="{BB962C8B-B14F-4D97-AF65-F5344CB8AC3E}">
        <p14:creationId xmlns:p14="http://schemas.microsoft.com/office/powerpoint/2010/main" val="1245096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DC5557BF-233E-46EA-A78F-D6104D150C13}"/>
              </a:ext>
            </a:extLst>
          </p:cNvPr>
          <p:cNvPicPr>
            <a:picLocks noGrp="1" noChangeAspect="1"/>
          </p:cNvPicPr>
          <p:nvPr>
            <p:ph idx="1"/>
          </p:nvPr>
        </p:nvPicPr>
        <p:blipFill rotWithShape="1">
          <a:blip r:embed="rId2"/>
          <a:srcRect t="1334"/>
          <a:stretch/>
        </p:blipFill>
        <p:spPr>
          <a:xfrm>
            <a:off x="20" y="1282"/>
            <a:ext cx="12191980" cy="6856718"/>
          </a:xfrm>
          <a:prstGeom prst="rect">
            <a:avLst/>
          </a:prstGeom>
        </p:spPr>
      </p:pic>
    </p:spTree>
    <p:extLst>
      <p:ext uri="{BB962C8B-B14F-4D97-AF65-F5344CB8AC3E}">
        <p14:creationId xmlns:p14="http://schemas.microsoft.com/office/powerpoint/2010/main" val="3429925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7268DA5-0ECE-455E-A761-420E47D7972A}"/>
              </a:ext>
            </a:extLst>
          </p:cNvPr>
          <p:cNvPicPr>
            <a:picLocks noGrp="1" noChangeAspect="1"/>
          </p:cNvPicPr>
          <p:nvPr>
            <p:ph idx="1"/>
          </p:nvPr>
        </p:nvPicPr>
        <p:blipFill rotWithShape="1">
          <a:blip r:embed="rId2"/>
          <a:srcRect t="1334"/>
          <a:stretch/>
        </p:blipFill>
        <p:spPr>
          <a:xfrm>
            <a:off x="20" y="1282"/>
            <a:ext cx="12191980" cy="6856718"/>
          </a:xfrm>
          <a:prstGeom prst="rect">
            <a:avLst/>
          </a:prstGeom>
        </p:spPr>
      </p:pic>
    </p:spTree>
    <p:extLst>
      <p:ext uri="{BB962C8B-B14F-4D97-AF65-F5344CB8AC3E}">
        <p14:creationId xmlns:p14="http://schemas.microsoft.com/office/powerpoint/2010/main" val="222034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593A-B7C1-4150-A990-51151F4DEF33}"/>
              </a:ext>
            </a:extLst>
          </p:cNvPr>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ZA" sz="8000" b="1" dirty="0"/>
              <a:t>Daniel 9:20-23</a:t>
            </a:r>
          </a:p>
        </p:txBody>
      </p:sp>
      <p:sp>
        <p:nvSpPr>
          <p:cNvPr id="3" name="Content Placeholder 2">
            <a:extLst>
              <a:ext uri="{FF2B5EF4-FFF2-40B4-BE49-F238E27FC236}">
                <a16:creationId xmlns:a16="http://schemas.microsoft.com/office/drawing/2014/main" id="{B6E40B6D-666B-4B7E-A718-6CF53BA0CAF9}"/>
              </a:ext>
            </a:extLst>
          </p:cNvPr>
          <p:cNvSpPr>
            <a:spLocks noGrp="1"/>
          </p:cNvSpPr>
          <p:nvPr>
            <p:ph idx="1"/>
          </p:nvPr>
        </p:nvSpPr>
        <p:spPr>
          <a:xfrm>
            <a:off x="838200" y="1825625"/>
            <a:ext cx="10515600" cy="4741430"/>
          </a:xfrm>
        </p:spPr>
        <p:txBody>
          <a:bodyPr>
            <a:normAutofit fontScale="92500" lnSpcReduction="20000"/>
          </a:bodyPr>
          <a:lstStyle/>
          <a:p>
            <a:pPr marL="0" indent="0" algn="ctr">
              <a:buNone/>
            </a:pPr>
            <a:r>
              <a:rPr lang="en-US" sz="4000" dirty="0"/>
              <a:t>While I was speaking, praying, confessing my sin and the sin of my people Israel, and presenting my petition before the LORD my God concerning the holy mountain of my God— while I was praying, Gabriel, the man I had seen in the first vision, reached me in my extreme weariness, about the time of the evening offering. He gave me this explanation: “Daniel, I’ve come now to give you understanding. At the beginning of your petitions an answer went out, and I have come to give it, for you are treasured by God. So consider the message and understand the vision:</a:t>
            </a:r>
            <a:endParaRPr lang="en-ZA" sz="4000" dirty="0"/>
          </a:p>
        </p:txBody>
      </p:sp>
    </p:spTree>
    <p:extLst>
      <p:ext uri="{BB962C8B-B14F-4D97-AF65-F5344CB8AC3E}">
        <p14:creationId xmlns:p14="http://schemas.microsoft.com/office/powerpoint/2010/main" val="1582051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20D0723A-4F96-4027-AE9B-3B306E7EEFEC}"/>
              </a:ext>
            </a:extLst>
          </p:cNvPr>
          <p:cNvPicPr>
            <a:picLocks noGrp="1" noChangeAspect="1"/>
          </p:cNvPicPr>
          <p:nvPr>
            <p:ph idx="1"/>
          </p:nvPr>
        </p:nvPicPr>
        <p:blipFill rotWithShape="1">
          <a:blip r:embed="rId2"/>
          <a:srcRect t="1765"/>
          <a:stretch/>
        </p:blipFill>
        <p:spPr>
          <a:xfrm>
            <a:off x="20" y="1282"/>
            <a:ext cx="12191980" cy="6856718"/>
          </a:xfrm>
          <a:prstGeom prst="rect">
            <a:avLst/>
          </a:prstGeom>
        </p:spPr>
      </p:pic>
    </p:spTree>
    <p:extLst>
      <p:ext uri="{BB962C8B-B14F-4D97-AF65-F5344CB8AC3E}">
        <p14:creationId xmlns:p14="http://schemas.microsoft.com/office/powerpoint/2010/main" val="2093438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9B6FEEB3-AB8A-4421-885F-70AE998BA9BC}"/>
              </a:ext>
            </a:extLst>
          </p:cNvPr>
          <p:cNvPicPr>
            <a:picLocks noGrp="1" noChangeAspect="1"/>
          </p:cNvPicPr>
          <p:nvPr>
            <p:ph idx="1"/>
          </p:nvPr>
        </p:nvPicPr>
        <p:blipFill rotWithShape="1">
          <a:blip r:embed="rId2"/>
          <a:srcRect t="2192"/>
          <a:stretch/>
        </p:blipFill>
        <p:spPr>
          <a:xfrm>
            <a:off x="20" y="1282"/>
            <a:ext cx="12191980" cy="6856718"/>
          </a:xfrm>
          <a:prstGeom prst="rect">
            <a:avLst/>
          </a:prstGeom>
        </p:spPr>
      </p:pic>
    </p:spTree>
    <p:extLst>
      <p:ext uri="{BB962C8B-B14F-4D97-AF65-F5344CB8AC3E}">
        <p14:creationId xmlns:p14="http://schemas.microsoft.com/office/powerpoint/2010/main" val="2959198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408EF35-C2A4-4E0B-A414-8F3380D89BE9}"/>
              </a:ext>
            </a:extLst>
          </p:cNvPr>
          <p:cNvPicPr>
            <a:picLocks noGrp="1" noChangeAspect="1"/>
          </p:cNvPicPr>
          <p:nvPr>
            <p:ph idx="1"/>
          </p:nvPr>
        </p:nvPicPr>
        <p:blipFill rotWithShape="1">
          <a:blip r:embed="rId2"/>
          <a:srcRect b="1765"/>
          <a:stretch/>
        </p:blipFill>
        <p:spPr>
          <a:xfrm>
            <a:off x="20" y="1282"/>
            <a:ext cx="12191980" cy="6856718"/>
          </a:xfrm>
          <a:prstGeom prst="rect">
            <a:avLst/>
          </a:prstGeom>
        </p:spPr>
      </p:pic>
    </p:spTree>
    <p:extLst>
      <p:ext uri="{BB962C8B-B14F-4D97-AF65-F5344CB8AC3E}">
        <p14:creationId xmlns:p14="http://schemas.microsoft.com/office/powerpoint/2010/main" val="242478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593A-B7C1-4150-A990-51151F4DEF33}"/>
              </a:ext>
            </a:extLst>
          </p:cNvPr>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ZA" sz="8000" b="1" dirty="0"/>
              <a:t>Daniel 9:24</a:t>
            </a:r>
          </a:p>
        </p:txBody>
      </p:sp>
      <p:sp>
        <p:nvSpPr>
          <p:cNvPr id="3" name="Content Placeholder 2">
            <a:extLst>
              <a:ext uri="{FF2B5EF4-FFF2-40B4-BE49-F238E27FC236}">
                <a16:creationId xmlns:a16="http://schemas.microsoft.com/office/drawing/2014/main" id="{B6E40B6D-666B-4B7E-A718-6CF53BA0CAF9}"/>
              </a:ext>
            </a:extLst>
          </p:cNvPr>
          <p:cNvSpPr>
            <a:spLocks noGrp="1"/>
          </p:cNvSpPr>
          <p:nvPr>
            <p:ph idx="1"/>
          </p:nvPr>
        </p:nvSpPr>
        <p:spPr>
          <a:xfrm>
            <a:off x="838200" y="1825625"/>
            <a:ext cx="10515600" cy="4741430"/>
          </a:xfrm>
        </p:spPr>
        <p:txBody>
          <a:bodyPr>
            <a:normAutofit fontScale="92500" lnSpcReduction="10000"/>
          </a:bodyPr>
          <a:lstStyle/>
          <a:p>
            <a:pPr marL="0" indent="0" algn="ctr">
              <a:buNone/>
            </a:pPr>
            <a:r>
              <a:rPr lang="en-US" sz="4000" dirty="0"/>
              <a:t>Seventy weeks are </a:t>
            </a:r>
            <a:r>
              <a:rPr lang="en-US" sz="4000" b="1" dirty="0"/>
              <a:t>decreed</a:t>
            </a:r>
          </a:p>
          <a:p>
            <a:pPr marL="0" indent="0" algn="ctr">
              <a:buNone/>
            </a:pPr>
            <a:r>
              <a:rPr lang="en-US" sz="4000" dirty="0"/>
              <a:t>about </a:t>
            </a:r>
            <a:r>
              <a:rPr lang="en-US" sz="4000" b="1" dirty="0"/>
              <a:t>your people and your holy city</a:t>
            </a:r>
            <a:r>
              <a:rPr lang="en-US" sz="4000" dirty="0"/>
              <a:t>—</a:t>
            </a:r>
          </a:p>
          <a:p>
            <a:pPr marL="0" indent="0" algn="ctr">
              <a:buNone/>
            </a:pPr>
            <a:r>
              <a:rPr lang="en-US" sz="4000" dirty="0"/>
              <a:t>to bring the </a:t>
            </a:r>
            <a:r>
              <a:rPr lang="en-US" sz="4000" b="1" dirty="0"/>
              <a:t>rebellion to an end</a:t>
            </a:r>
            <a:r>
              <a:rPr lang="en-US" sz="4000" dirty="0"/>
              <a:t>,</a:t>
            </a:r>
          </a:p>
          <a:p>
            <a:pPr marL="0" indent="0" algn="ctr">
              <a:buNone/>
            </a:pPr>
            <a:r>
              <a:rPr lang="en-US" sz="4000" dirty="0"/>
              <a:t>to put a </a:t>
            </a:r>
            <a:r>
              <a:rPr lang="en-US" sz="4000" b="1" dirty="0"/>
              <a:t>stop to sin</a:t>
            </a:r>
            <a:r>
              <a:rPr lang="en-US" sz="4000" dirty="0"/>
              <a:t>,</a:t>
            </a:r>
          </a:p>
          <a:p>
            <a:pPr marL="0" indent="0" algn="ctr">
              <a:buNone/>
            </a:pPr>
            <a:r>
              <a:rPr lang="en-US" sz="4000" dirty="0"/>
              <a:t>to </a:t>
            </a:r>
            <a:r>
              <a:rPr lang="en-US" sz="4000" b="1" dirty="0"/>
              <a:t>atone</a:t>
            </a:r>
            <a:r>
              <a:rPr lang="en-US" sz="4000" dirty="0"/>
              <a:t> for iniquity,</a:t>
            </a:r>
          </a:p>
          <a:p>
            <a:pPr marL="0" indent="0" algn="ctr">
              <a:buNone/>
            </a:pPr>
            <a:r>
              <a:rPr lang="en-US" sz="4000" dirty="0"/>
              <a:t>to bring in </a:t>
            </a:r>
            <a:r>
              <a:rPr lang="en-US" sz="4000" b="1" dirty="0"/>
              <a:t>everlasting righteousness</a:t>
            </a:r>
            <a:r>
              <a:rPr lang="en-US" sz="4000" dirty="0"/>
              <a:t>,</a:t>
            </a:r>
          </a:p>
          <a:p>
            <a:pPr marL="0" indent="0" algn="ctr">
              <a:buNone/>
            </a:pPr>
            <a:r>
              <a:rPr lang="en-US" sz="4000" b="1" dirty="0"/>
              <a:t>to seal up </a:t>
            </a:r>
            <a:r>
              <a:rPr lang="en-US" sz="4000" dirty="0"/>
              <a:t>vision and prophecy,</a:t>
            </a:r>
          </a:p>
          <a:p>
            <a:pPr marL="0" indent="0" algn="ctr">
              <a:buNone/>
            </a:pPr>
            <a:r>
              <a:rPr lang="en-US" sz="4000" dirty="0"/>
              <a:t>and to anoint the most holy place.</a:t>
            </a:r>
          </a:p>
        </p:txBody>
      </p:sp>
    </p:spTree>
    <p:extLst>
      <p:ext uri="{BB962C8B-B14F-4D97-AF65-F5344CB8AC3E}">
        <p14:creationId xmlns:p14="http://schemas.microsoft.com/office/powerpoint/2010/main" val="3857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F7DC59D2-E99D-46FE-A211-FD4C329A6836}"/>
              </a:ext>
            </a:extLst>
          </p:cNvPr>
          <p:cNvPicPr>
            <a:picLocks noChangeAspect="1"/>
          </p:cNvPicPr>
          <p:nvPr/>
        </p:nvPicPr>
        <p:blipFill rotWithShape="1">
          <a:blip r:embed="rId2"/>
          <a:srcRect l="4433" r="2216"/>
          <a:stretch/>
        </p:blipFill>
        <p:spPr>
          <a:xfrm>
            <a:off x="20" y="1282"/>
            <a:ext cx="12191980" cy="6856718"/>
          </a:xfrm>
          <a:prstGeom prst="rect">
            <a:avLst/>
          </a:prstGeom>
        </p:spPr>
      </p:pic>
    </p:spTree>
    <p:extLst>
      <p:ext uri="{BB962C8B-B14F-4D97-AF65-F5344CB8AC3E}">
        <p14:creationId xmlns:p14="http://schemas.microsoft.com/office/powerpoint/2010/main" val="95734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imeline&#10;&#10;Description automatically generated with medium confidence">
            <a:extLst>
              <a:ext uri="{FF2B5EF4-FFF2-40B4-BE49-F238E27FC236}">
                <a16:creationId xmlns:a16="http://schemas.microsoft.com/office/drawing/2014/main" id="{5E70B3D5-6E19-44D2-ACEF-A98458F4F8CD}"/>
              </a:ext>
            </a:extLst>
          </p:cNvPr>
          <p:cNvPicPr>
            <a:picLocks noGrp="1" noChangeAspect="1"/>
          </p:cNvPicPr>
          <p:nvPr>
            <p:ph idx="1"/>
          </p:nvPr>
        </p:nvPicPr>
        <p:blipFill rotWithShape="1">
          <a:blip r:embed="rId2"/>
          <a:srcRect l="2204"/>
          <a:stretch/>
        </p:blipFill>
        <p:spPr>
          <a:xfrm>
            <a:off x="20" y="1282"/>
            <a:ext cx="12191980" cy="6856718"/>
          </a:xfrm>
          <a:prstGeom prst="rect">
            <a:avLst/>
          </a:prstGeom>
        </p:spPr>
      </p:pic>
    </p:spTree>
    <p:extLst>
      <p:ext uri="{BB962C8B-B14F-4D97-AF65-F5344CB8AC3E}">
        <p14:creationId xmlns:p14="http://schemas.microsoft.com/office/powerpoint/2010/main" val="66939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593A-B7C1-4150-A990-51151F4DEF33}"/>
              </a:ext>
            </a:extLst>
          </p:cNvPr>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ZA" sz="8000" b="1" dirty="0"/>
              <a:t>Daniel 9:25</a:t>
            </a:r>
          </a:p>
        </p:txBody>
      </p:sp>
      <p:sp>
        <p:nvSpPr>
          <p:cNvPr id="3" name="Content Placeholder 2">
            <a:extLst>
              <a:ext uri="{FF2B5EF4-FFF2-40B4-BE49-F238E27FC236}">
                <a16:creationId xmlns:a16="http://schemas.microsoft.com/office/drawing/2014/main" id="{B6E40B6D-666B-4B7E-A718-6CF53BA0CAF9}"/>
              </a:ext>
            </a:extLst>
          </p:cNvPr>
          <p:cNvSpPr>
            <a:spLocks noGrp="1"/>
          </p:cNvSpPr>
          <p:nvPr>
            <p:ph idx="1"/>
          </p:nvPr>
        </p:nvSpPr>
        <p:spPr>
          <a:xfrm>
            <a:off x="838200" y="1825625"/>
            <a:ext cx="10515600" cy="4741430"/>
          </a:xfrm>
        </p:spPr>
        <p:txBody>
          <a:bodyPr>
            <a:normAutofit/>
          </a:bodyPr>
          <a:lstStyle/>
          <a:p>
            <a:pPr marL="0" indent="0" algn="ctr">
              <a:buNone/>
            </a:pPr>
            <a:r>
              <a:rPr lang="en-US" sz="4000" dirty="0"/>
              <a:t>Know and understand this:</a:t>
            </a:r>
          </a:p>
          <a:p>
            <a:pPr marL="0" indent="0" algn="ctr">
              <a:buNone/>
            </a:pPr>
            <a:r>
              <a:rPr lang="en-US" sz="4000" dirty="0"/>
              <a:t>From the issuing of the decree</a:t>
            </a:r>
          </a:p>
          <a:p>
            <a:pPr marL="0" indent="0" algn="ctr">
              <a:buNone/>
            </a:pPr>
            <a:r>
              <a:rPr lang="en-US" sz="4000" dirty="0"/>
              <a:t>to restore and rebuild Jerusalem</a:t>
            </a:r>
          </a:p>
          <a:p>
            <a:pPr marL="0" indent="0" algn="ctr">
              <a:buNone/>
            </a:pPr>
            <a:r>
              <a:rPr lang="en-US" sz="4000" dirty="0"/>
              <a:t>until an Anointed One, the ruler,</a:t>
            </a:r>
          </a:p>
          <a:p>
            <a:pPr marL="0" indent="0" algn="ctr">
              <a:buNone/>
            </a:pPr>
            <a:r>
              <a:rPr lang="en-US" sz="4000" dirty="0"/>
              <a:t>will be seven weeks and sixty-two weeks.</a:t>
            </a:r>
          </a:p>
          <a:p>
            <a:pPr marL="0" indent="0" algn="ctr">
              <a:buNone/>
            </a:pPr>
            <a:r>
              <a:rPr lang="en-US" sz="4000" dirty="0"/>
              <a:t>It will be rebuilt with a plaza and a moat,</a:t>
            </a:r>
          </a:p>
          <a:p>
            <a:pPr marL="0" indent="0" algn="ctr">
              <a:buNone/>
            </a:pPr>
            <a:r>
              <a:rPr lang="en-US" sz="4000" dirty="0"/>
              <a:t>but in difficult times.</a:t>
            </a:r>
          </a:p>
        </p:txBody>
      </p:sp>
    </p:spTree>
    <p:extLst>
      <p:ext uri="{BB962C8B-B14F-4D97-AF65-F5344CB8AC3E}">
        <p14:creationId xmlns:p14="http://schemas.microsoft.com/office/powerpoint/2010/main" val="161921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8421-9258-4C78-88C0-D584C04DB365}"/>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A032865E-BD7E-438E-B792-B63C0BCB8EBE}"/>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4F52516A-344C-45C9-85F7-96B6913420D9}"/>
              </a:ext>
            </a:extLst>
          </p:cNvPr>
          <p:cNvPicPr>
            <a:picLocks noChangeAspect="1"/>
          </p:cNvPicPr>
          <p:nvPr/>
        </p:nvPicPr>
        <p:blipFill>
          <a:blip r:embed="rId2"/>
          <a:stretch>
            <a:fillRect/>
          </a:stretch>
        </p:blipFill>
        <p:spPr>
          <a:xfrm>
            <a:off x="11066" y="0"/>
            <a:ext cx="12169867" cy="6858000"/>
          </a:xfrm>
          <a:prstGeom prst="rect">
            <a:avLst/>
          </a:prstGeom>
        </p:spPr>
      </p:pic>
    </p:spTree>
    <p:extLst>
      <p:ext uri="{BB962C8B-B14F-4D97-AF65-F5344CB8AC3E}">
        <p14:creationId xmlns:p14="http://schemas.microsoft.com/office/powerpoint/2010/main" val="212416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watch&#10;&#10;Description automatically generated with medium confidence">
            <a:extLst>
              <a:ext uri="{FF2B5EF4-FFF2-40B4-BE49-F238E27FC236}">
                <a16:creationId xmlns:a16="http://schemas.microsoft.com/office/drawing/2014/main" id="{800BBE69-DE6D-4CA7-877B-7BB104E84AAC}"/>
              </a:ext>
            </a:extLst>
          </p:cNvPr>
          <p:cNvPicPr>
            <a:picLocks noGrp="1" noChangeAspect="1"/>
          </p:cNvPicPr>
          <p:nvPr>
            <p:ph idx="1"/>
          </p:nvPr>
        </p:nvPicPr>
        <p:blipFill rotWithShape="1">
          <a:blip r:embed="rId2"/>
          <a:srcRect b="1334"/>
          <a:stretch/>
        </p:blipFill>
        <p:spPr>
          <a:xfrm>
            <a:off x="20" y="1282"/>
            <a:ext cx="12191980" cy="6856718"/>
          </a:xfrm>
          <a:prstGeom prst="rect">
            <a:avLst/>
          </a:prstGeom>
        </p:spPr>
      </p:pic>
    </p:spTree>
    <p:extLst>
      <p:ext uri="{BB962C8B-B14F-4D97-AF65-F5344CB8AC3E}">
        <p14:creationId xmlns:p14="http://schemas.microsoft.com/office/powerpoint/2010/main" val="164920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458</Words>
  <Application>Microsoft Office PowerPoint</Application>
  <PresentationFormat>Widescreen</PresentationFormat>
  <Paragraphs>45</Paragraphs>
  <Slides>32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SWEET AND SOUR  – PART 2</vt:lpstr>
      <vt:lpstr>Daniel 9:1-3</vt:lpstr>
      <vt:lpstr>Daniel 9:20-23</vt:lpstr>
      <vt:lpstr>Daniel 9:24</vt:lpstr>
      <vt:lpstr>PowerPoint Presentation</vt:lpstr>
      <vt:lpstr>PowerPoint Presentation</vt:lpstr>
      <vt:lpstr>Daniel 9:25</vt:lpstr>
      <vt:lpstr>PowerPoint Presentation</vt:lpstr>
      <vt:lpstr>PowerPoint Presentation</vt:lpstr>
      <vt:lpstr>COMMAND GIVEN TO EZRA</vt:lpstr>
      <vt:lpstr>PowerPoint Presentation</vt:lpstr>
      <vt:lpstr>PowerPoint Presentation</vt:lpstr>
      <vt:lpstr>PowerPoint Presentation</vt:lpstr>
      <vt:lpstr>PowerPoint Presentation</vt:lpstr>
      <vt:lpstr>Daniel 9:25</vt:lpstr>
      <vt:lpstr>PowerPoint Presentation</vt:lpstr>
      <vt:lpstr>PowerPoint Presentation</vt:lpstr>
      <vt:lpstr>Daniel 9:26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Seventh Seal &amp; Saintly Supplications</dc:title>
  <dc:creator>Pieter Smith</dc:creator>
  <cp:lastModifiedBy>Pieter Smith</cp:lastModifiedBy>
  <cp:revision>30</cp:revision>
  <dcterms:created xsi:type="dcterms:W3CDTF">2021-07-18T13:34:17Z</dcterms:created>
  <dcterms:modified xsi:type="dcterms:W3CDTF">2021-09-19T13:03:54Z</dcterms:modified>
</cp:coreProperties>
</file>